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3" r:id="rId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1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Shape 97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72" name="Shape 97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64395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Times New Roman"/>
      </a:defRPr>
    </a:lvl1pPr>
    <a:lvl2pPr indent="228600" latinLnBrk="0">
      <a:defRPr sz="1200">
        <a:latin typeface="+mj-lt"/>
        <a:ea typeface="+mj-ea"/>
        <a:cs typeface="+mj-cs"/>
        <a:sym typeface="Times New Roman"/>
      </a:defRPr>
    </a:lvl2pPr>
    <a:lvl3pPr indent="457200" latinLnBrk="0">
      <a:defRPr sz="1200">
        <a:latin typeface="+mj-lt"/>
        <a:ea typeface="+mj-ea"/>
        <a:cs typeface="+mj-cs"/>
        <a:sym typeface="Times New Roman"/>
      </a:defRPr>
    </a:lvl3pPr>
    <a:lvl4pPr indent="685800" latinLnBrk="0">
      <a:defRPr sz="1200">
        <a:latin typeface="+mj-lt"/>
        <a:ea typeface="+mj-ea"/>
        <a:cs typeface="+mj-cs"/>
        <a:sym typeface="Times New Roman"/>
      </a:defRPr>
    </a:lvl4pPr>
    <a:lvl5pPr indent="914400" latinLnBrk="0">
      <a:defRPr sz="1200">
        <a:latin typeface="+mj-lt"/>
        <a:ea typeface="+mj-ea"/>
        <a:cs typeface="+mj-cs"/>
        <a:sym typeface="Times New Roman"/>
      </a:defRPr>
    </a:lvl5pPr>
    <a:lvl6pPr indent="1143000" latinLnBrk="0">
      <a:defRPr sz="1200">
        <a:latin typeface="+mj-lt"/>
        <a:ea typeface="+mj-ea"/>
        <a:cs typeface="+mj-cs"/>
        <a:sym typeface="Times New Roman"/>
      </a:defRPr>
    </a:lvl6pPr>
    <a:lvl7pPr indent="1371600" latinLnBrk="0">
      <a:defRPr sz="1200">
        <a:latin typeface="+mj-lt"/>
        <a:ea typeface="+mj-ea"/>
        <a:cs typeface="+mj-cs"/>
        <a:sym typeface="Times New Roman"/>
      </a:defRPr>
    </a:lvl7pPr>
    <a:lvl8pPr indent="1600200" latinLnBrk="0">
      <a:defRPr sz="1200">
        <a:latin typeface="+mj-lt"/>
        <a:ea typeface="+mj-ea"/>
        <a:cs typeface="+mj-cs"/>
        <a:sym typeface="Times New Roman"/>
      </a:defRPr>
    </a:lvl8pPr>
    <a:lvl9pPr indent="1828800" latinLnBrk="0">
      <a:defRPr sz="1200">
        <a:latin typeface="+mj-lt"/>
        <a:ea typeface="+mj-ea"/>
        <a:cs typeface="+mj-cs"/>
        <a:sym typeface="Times New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algn="ctr"/>
            <a:lvl3pPr algn="ctr"/>
            <a:lvl4pPr algn="ctr"/>
            <a:lvl5pPr algn="ctr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hape 15"/>
          <p:cNvSpPr/>
          <p:nvPr/>
        </p:nvSpPr>
        <p:spPr>
          <a:xfrm>
            <a:off x="198437" y="965200"/>
            <a:ext cx="12701" cy="80964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206375" y="1804987"/>
            <a:ext cx="58739" cy="1270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122237" y="5270500"/>
            <a:ext cx="12701" cy="58739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8" name="image4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113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hape 1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5" name="Shape 115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Shape 1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124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6515100" y="609600"/>
            <a:ext cx="1943100" cy="5486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6" name="Shape 126"/>
          <p:cNvSpPr>
            <a:spLocks noGrp="1"/>
          </p:cNvSpPr>
          <p:nvPr>
            <p:ph type="body" idx="1"/>
          </p:nvPr>
        </p:nvSpPr>
        <p:spPr>
          <a:xfrm>
            <a:off x="685800" y="609600"/>
            <a:ext cx="5676900" cy="5486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roup 188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134" name="Shape 134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176" name="Group 176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155" name="Group 155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146" name="Group 146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139" name="Group 139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137" name="Shape 137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138" name="Shape 138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140" name="Shape 140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1" name="Shape 141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" name="Shape 142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3" name="Shape 143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4" name="Shape 144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5" name="Shape 145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14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4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4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175" name="Group 175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15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177" name="Shape 177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0" name="Shape 180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1" name="Shape 181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89" name="Shape 189"/>
          <p:cNvSpPr>
            <a:spLocks noGrp="1"/>
          </p:cNvSpPr>
          <p:nvPr>
            <p:ph type="title"/>
          </p:nvPr>
        </p:nvSpPr>
        <p:spPr>
          <a:xfrm>
            <a:off x="685800" y="1370012"/>
            <a:ext cx="6965950" cy="20574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90" name="Shape 190"/>
          <p:cNvSpPr>
            <a:spLocks noGrp="1"/>
          </p:cNvSpPr>
          <p:nvPr>
            <p:ph type="body" sz="quarter" idx="1"/>
          </p:nvPr>
        </p:nvSpPr>
        <p:spPr>
          <a:xfrm>
            <a:off x="1727200" y="3886200"/>
            <a:ext cx="5640388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algn="ctr">
              <a:buSzPct val="80000"/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 algn="ctr">
              <a:buSzPct val="7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 algn="ctr">
              <a:defRPr>
                <a:latin typeface="Arial"/>
                <a:ea typeface="Arial"/>
                <a:cs typeface="Arial"/>
                <a:sym typeface="Arial"/>
              </a:defRPr>
            </a:lvl4pPr>
            <a:lvl5pPr algn="ctr"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1" name="Shape 191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Group 252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198" name="Shape 198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240" name="Group 240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219" name="Group 219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210" name="Group 210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203" name="Group 203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201" name="Shape 201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202" name="Shape 202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204" name="Shape 204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5" name="Shape 205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6" name="Shape 206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7" name="Shape 207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8" name="Shape 208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9" name="Shape 209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21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239" name="Group 239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22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241" name="Shape 241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4" name="Shape 244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5" name="Shape 245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63525" y="1598612"/>
            <a:ext cx="7386639" cy="44973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1pPr>
            <a:lvl2pPr>
              <a:buSzPct val="8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buSzPct val="70000"/>
              <a:buBlip>
                <a:blip r:embed="rId6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5" name="Shape 255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" name="Group 316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262" name="Shape 262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304" name="Group 304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283" name="Group 283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274" name="Group 274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267" name="Group 267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265" name="Shape 265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266" name="Shape 266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268" name="Shape 268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69" name="Shape 269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0" name="Shape 270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1" name="Shape 271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2" name="Shape 272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3" name="Shape 273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27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7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7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7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7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03" name="Group 303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28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305" name="Shape 305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8" name="Shape 308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9" name="Shape 309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17" name="Shape 317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18" name="Shape 318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9" name="Shape 319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0" name="Group 380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326" name="Shape 326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368" name="Group 368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347" name="Group 347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338" name="Group 338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331" name="Group 331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329" name="Shape 329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330" name="Shape 330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332" name="Shape 332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3" name="Shape 333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4" name="Shape 334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5" name="Shape 335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6" name="Shape 336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7" name="Shape 337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33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67" name="Group 367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34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369" name="Shape 369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2" name="Shape 372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3" name="Shape 373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81" name="Shape 38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82" name="Shape 382"/>
          <p:cNvSpPr>
            <a:spLocks noGrp="1"/>
          </p:cNvSpPr>
          <p:nvPr>
            <p:ph type="body" sz="half" idx="1"/>
          </p:nvPr>
        </p:nvSpPr>
        <p:spPr>
          <a:xfrm>
            <a:off x="263525" y="1598612"/>
            <a:ext cx="3616325" cy="44973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buBlip>
                <a:blip r:embed="rId4"/>
              </a:buBlip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790575" indent="-333375">
              <a:spcBef>
                <a:spcPts val="600"/>
              </a:spcBef>
              <a:buSzPct val="80000"/>
              <a:buBlip>
                <a:blip r:embed="rId5"/>
              </a:buBlip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234439" indent="-320039">
              <a:spcBef>
                <a:spcPts val="600"/>
              </a:spcBef>
              <a:buSzPct val="70000"/>
              <a:buBlip>
                <a:blip r:embed="rId6"/>
              </a:buBlip>
              <a:defRPr sz="2800">
                <a:latin typeface="Arial"/>
                <a:ea typeface="Arial"/>
                <a:cs typeface="Arial"/>
                <a:sym typeface="Arial"/>
              </a:defRPr>
            </a:lvl3pPr>
            <a:lvl4pPr marL="1727200" indent="-355600">
              <a:spcBef>
                <a:spcPts val="600"/>
              </a:spcBef>
              <a:defRPr sz="2800">
                <a:latin typeface="Arial"/>
                <a:ea typeface="Arial"/>
                <a:cs typeface="Arial"/>
                <a:sym typeface="Arial"/>
              </a:defRPr>
            </a:lvl4pPr>
            <a:lvl5pPr marL="2184400" indent="-355600">
              <a:spcBef>
                <a:spcPts val="600"/>
              </a:spcBef>
              <a:defRPr sz="28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3" name="Shape 383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4" name="Group 444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390" name="Shape 390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432" name="Group 432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411" name="Group 411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402" name="Group 402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395" name="Group 395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393" name="Shape 393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394" name="Shape 394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396" name="Shape 396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7" name="Shape 397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8" name="Shape 398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9" name="Shape 399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0" name="Shape 400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1" name="Shape 401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40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431" name="Group 431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41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3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433" name="Shape 433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6" name="Shape 436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7" name="Shape 437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45" name="Shape 44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446" name="Shape 446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7" name="Shape 447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8" name="Shape 448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9" name="Group 509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455" name="Shape 455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497" name="Group 497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476" name="Group 476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467" name="Group 467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460" name="Group 460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458" name="Shape 458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459" name="Shape 459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461" name="Shape 461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2" name="Shape 462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3" name="Shape 463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4" name="Shape 464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5" name="Shape 465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6" name="Shape 466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46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6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496" name="Group 496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47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498" name="Shape 498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1" name="Shape 501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2" name="Shape 502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510" name="Shape 510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511" name="Shape 511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2" name="Group 572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518" name="Shape 518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560" name="Group 560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539" name="Group 539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530" name="Group 530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523" name="Group 523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521" name="Shape 521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522" name="Shape 522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524" name="Shape 524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5" name="Shape 525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6" name="Shape 526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7" name="Shape 527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8" name="Shape 528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9" name="Shape 529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53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559" name="Group 559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54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561" name="Shape 561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4" name="Shape 564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5" name="Shape 565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573" name="Shape 573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" name="Group 634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580" name="Shape 580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622" name="Group 622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601" name="Group 601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592" name="Group 592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585" name="Group 585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583" name="Shape 583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584" name="Shape 584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586" name="Shape 586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7" name="Shape 587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8" name="Shape 588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9" name="Shape 589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0" name="Shape 590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1" name="Shape 591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59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621" name="Group 621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60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2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623" name="Shape 623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4" name="Shape 624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5" name="Shape 625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6" name="Shape 626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7" name="Shape 627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635" name="Shape 635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636" name="Shape 636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1pPr>
            <a:lvl2pPr>
              <a:buSzPct val="8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buSzPct val="70000"/>
              <a:buBlip>
                <a:blip r:embed="rId6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7" name="Shape 637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8" name="Shape 638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27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9" name="Group 699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645" name="Shape 645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687" name="Group 687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666" name="Group 666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657" name="Group 657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650" name="Group 650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648" name="Shape 648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649" name="Shape 649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651" name="Shape 651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2" name="Shape 652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3" name="Shape 653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4" name="Shape 654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5" name="Shape 655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6" name="Shape 656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65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5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686" name="Group 686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66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688" name="Shape 688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1" name="Shape 691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2" name="Shape 692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00" name="Shape 700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701" name="Shape 701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702" name="Shape 702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3" name="Shape 703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4" name="Group 764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710" name="Shape 710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752" name="Group 752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731" name="Group 731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722" name="Group 722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715" name="Group 715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713" name="Shape 713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714" name="Shape 714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716" name="Shape 716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7" name="Shape 717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8" name="Shape 718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9" name="Shape 719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0" name="Shape 720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1" name="Shape 721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72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751" name="Group 751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73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5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753" name="Shape 753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6" name="Shape 756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7" name="Shape 757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65" name="Shape 765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766" name="Shape 766"/>
          <p:cNvSpPr>
            <a:spLocks noGrp="1"/>
          </p:cNvSpPr>
          <p:nvPr>
            <p:ph type="body" idx="1"/>
          </p:nvPr>
        </p:nvSpPr>
        <p:spPr>
          <a:xfrm>
            <a:off x="263525" y="1598612"/>
            <a:ext cx="7386639" cy="44973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1pPr>
            <a:lvl2pPr>
              <a:buSzPct val="8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buSzPct val="70000"/>
              <a:buBlip>
                <a:blip r:embed="rId6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7" name="Shape 767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8" name="Group 828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774" name="Shape 774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816" name="Group 816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795" name="Group 795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786" name="Group 786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779" name="Group 779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777" name="Shape 777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778" name="Shape 778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780" name="Shape 780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1" name="Shape 781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2" name="Shape 782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3" name="Shape 783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4" name="Shape 784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5" name="Shape 785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78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8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8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815" name="Group 815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79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817" name="Shape 817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0" name="Shape 820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1" name="Shape 821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829" name="Shape 829"/>
          <p:cNvSpPr>
            <a:spLocks noGrp="1"/>
          </p:cNvSpPr>
          <p:nvPr>
            <p:ph type="title"/>
          </p:nvPr>
        </p:nvSpPr>
        <p:spPr>
          <a:xfrm>
            <a:off x="5827712" y="227013"/>
            <a:ext cx="1868488" cy="5868988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830" name="Shape 830"/>
          <p:cNvSpPr>
            <a:spLocks noGrp="1"/>
          </p:cNvSpPr>
          <p:nvPr>
            <p:ph type="body" idx="1"/>
          </p:nvPr>
        </p:nvSpPr>
        <p:spPr>
          <a:xfrm>
            <a:off x="219075" y="227013"/>
            <a:ext cx="5456238" cy="58689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1pPr>
            <a:lvl2pPr>
              <a:buSzPct val="8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buSzPct val="70000"/>
              <a:buBlip>
                <a:blip r:embed="rId6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1" name="Shape 831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Shape 838"/>
          <p:cNvSpPr>
            <a:spLocks noGrp="1"/>
          </p:cNvSpPr>
          <p:nvPr>
            <p:ph type="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39" name="Shape 839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algn="ctr"/>
            <a:lvl3pPr algn="ctr"/>
            <a:lvl4pPr algn="ctr"/>
            <a:lvl5pPr algn="ctr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0" name="Shape 840"/>
          <p:cNvSpPr/>
          <p:nvPr/>
        </p:nvSpPr>
        <p:spPr>
          <a:xfrm>
            <a:off x="198437" y="965200"/>
            <a:ext cx="12701" cy="80964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1" name="Shape 841"/>
          <p:cNvSpPr/>
          <p:nvPr/>
        </p:nvSpPr>
        <p:spPr>
          <a:xfrm>
            <a:off x="206375" y="1804987"/>
            <a:ext cx="58739" cy="1270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2" name="Shape 842"/>
          <p:cNvSpPr/>
          <p:nvPr/>
        </p:nvSpPr>
        <p:spPr>
          <a:xfrm>
            <a:off x="122237" y="5270500"/>
            <a:ext cx="12701" cy="58739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43" name="image4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sp>
        <p:nvSpPr>
          <p:cNvPr id="844" name="Shape 8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1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52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53" name="Shape 8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54" name="Shape 854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5" name="Shape 8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2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63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64" name="Shape 86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865" name="Shape 865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6" name="Shape 8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3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74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75" name="Shape 87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6" name="Shape 876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7" name="Shape 87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4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85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86" name="Shape 88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7" name="Shape 887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8" name="Shape 888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889" name="Shape 8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6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97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98" name="Shape 8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99" name="Shape 8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6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07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08" name="Shape 9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38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5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16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17" name="Shape 91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18" name="Shape 918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9" name="Shape 919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920" name="Shape 9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7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28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29" name="Shape 929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30" name="Shape 930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931" name="Shape 931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2" name="Shape 9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9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40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41" name="Shape 94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2" name="Shape 942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3" name="Shape 9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0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51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52" name="Shape 952"/>
          <p:cNvSpPr>
            <a:spLocks noGrp="1"/>
          </p:cNvSpPr>
          <p:nvPr>
            <p:ph type="title"/>
          </p:nvPr>
        </p:nvSpPr>
        <p:spPr>
          <a:xfrm>
            <a:off x="6515100" y="609600"/>
            <a:ext cx="1943100" cy="5486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53" name="Shape 953"/>
          <p:cNvSpPr>
            <a:spLocks noGrp="1"/>
          </p:cNvSpPr>
          <p:nvPr>
            <p:ph type="body" idx="1"/>
          </p:nvPr>
        </p:nvSpPr>
        <p:spPr>
          <a:xfrm>
            <a:off x="685800" y="609600"/>
            <a:ext cx="5676900" cy="5486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4" name="Shape 9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1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62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63" name="Shape 9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64" name="Shape 964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5" name="Shape 9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49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60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0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9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hape 92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101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03" name="Shape 10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hape 1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df" descr="BORCV606"/>
          <p:cNvPicPr>
            <a:picLocks noChangeAspect="1"/>
          </p:cNvPicPr>
          <p:nvPr/>
        </p:nvPicPr>
        <p:blipFill>
          <a:blip r:embed="rId37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3" name="image3.pdf" descr="A_DBC064"/>
          <p:cNvPicPr>
            <a:picLocks noChangeAspect="1"/>
          </p:cNvPicPr>
          <p:nvPr/>
        </p:nvPicPr>
        <p:blipFill>
          <a:blip r:embed="rId38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176259" y="6248400"/>
            <a:ext cx="281941" cy="28708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Fp2Llmg7Y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Shape 974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8382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r" defTabSz="749808">
              <a:defRPr sz="2624" b="1">
                <a:solidFill>
                  <a:srgbClr val="008000"/>
                </a:solidFill>
              </a:defRPr>
            </a:pPr>
            <a:r>
              <a:rPr dirty="0"/>
              <a:t>Me llamo __________ Clase </a:t>
            </a:r>
            <a:r>
              <a:rPr dirty="0" smtClean="0"/>
              <a:t>60</a:t>
            </a:r>
            <a:r>
              <a:rPr lang="en-US" dirty="0" smtClean="0"/>
              <a:t>2</a:t>
            </a:r>
            <a:r>
              <a:rPr dirty="0"/>
              <a:t/>
            </a:r>
            <a:br>
              <a:rPr dirty="0"/>
            </a:br>
            <a:r>
              <a:rPr dirty="0"/>
              <a:t>La fecha es el 2 de </a:t>
            </a:r>
            <a:r>
              <a:rPr dirty="0" err="1"/>
              <a:t>noviembre</a:t>
            </a:r>
            <a:r>
              <a:rPr dirty="0"/>
              <a:t> del 2017</a:t>
            </a:r>
          </a:p>
        </p:txBody>
      </p:sp>
      <p:sp>
        <p:nvSpPr>
          <p:cNvPr id="975" name="Shape 975"/>
          <p:cNvSpPr>
            <a:spLocks noGrp="1"/>
          </p:cNvSpPr>
          <p:nvPr>
            <p:ph type="body" idx="1"/>
          </p:nvPr>
        </p:nvSpPr>
        <p:spPr>
          <a:xfrm>
            <a:off x="165100" y="1016000"/>
            <a:ext cx="8458200" cy="584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3023" indent="-573023" defTabSz="859536">
              <a:lnSpc>
                <a:spcPct val="80000"/>
              </a:lnSpc>
              <a:buSzTx/>
              <a:buNone/>
              <a:defRPr sz="3008" b="1">
                <a:solidFill>
                  <a:srgbClr val="FF0000"/>
                </a:solidFill>
              </a:defRPr>
            </a:pPr>
            <a:r>
              <a:rPr dirty="0" err="1"/>
              <a:t>Propósito</a:t>
            </a:r>
            <a:r>
              <a:rPr dirty="0"/>
              <a:t> # </a:t>
            </a:r>
            <a:r>
              <a:rPr dirty="0" smtClean="0"/>
              <a:t>1</a:t>
            </a:r>
            <a:r>
              <a:rPr lang="en-US" dirty="0" smtClean="0"/>
              <a:t>9</a:t>
            </a:r>
            <a:r>
              <a:rPr dirty="0" smtClean="0"/>
              <a:t>:</a:t>
            </a:r>
            <a:r>
              <a:rPr b="0" dirty="0" smtClean="0"/>
              <a:t> </a:t>
            </a:r>
            <a:r>
              <a:rPr b="0" dirty="0">
                <a:solidFill>
                  <a:srgbClr val="000000"/>
                </a:solidFill>
              </a:rPr>
              <a:t>¿Como </a:t>
            </a:r>
            <a:r>
              <a:rPr b="0" dirty="0" err="1">
                <a:solidFill>
                  <a:srgbClr val="000000"/>
                </a:solidFill>
              </a:rPr>
              <a:t>utilizamos</a:t>
            </a:r>
            <a:r>
              <a:rPr b="0" dirty="0">
                <a:solidFill>
                  <a:srgbClr val="000000"/>
                </a:solidFill>
              </a:rPr>
              <a:t> el </a:t>
            </a:r>
            <a:r>
              <a:rPr b="0" dirty="0" err="1">
                <a:solidFill>
                  <a:srgbClr val="000000"/>
                </a:solidFill>
              </a:rPr>
              <a:t>verbo</a:t>
            </a:r>
            <a:r>
              <a:rPr b="0" dirty="0">
                <a:solidFill>
                  <a:srgbClr val="000000"/>
                </a:solidFill>
              </a:rPr>
              <a:t> “</a:t>
            </a:r>
            <a:r>
              <a:rPr b="0" dirty="0" err="1">
                <a:solidFill>
                  <a:srgbClr val="000000"/>
                </a:solidFill>
              </a:rPr>
              <a:t>ser</a:t>
            </a:r>
            <a:r>
              <a:rPr b="0" dirty="0">
                <a:solidFill>
                  <a:srgbClr val="000000"/>
                </a:solidFill>
              </a:rPr>
              <a:t>”?</a:t>
            </a:r>
          </a:p>
          <a:p>
            <a:pPr marL="573023" indent="-573023" defTabSz="859536">
              <a:lnSpc>
                <a:spcPct val="80000"/>
              </a:lnSpc>
              <a:spcBef>
                <a:spcPts val="500"/>
              </a:spcBef>
              <a:buSzTx/>
              <a:buNone/>
              <a:defRPr sz="2256" i="1">
                <a:solidFill>
                  <a:srgbClr val="7030A0"/>
                </a:solidFill>
              </a:defRPr>
            </a:pPr>
            <a:r>
              <a:rPr dirty="0"/>
              <a:t>L.O: to review the verb “</a:t>
            </a:r>
            <a:r>
              <a:rPr dirty="0" err="1"/>
              <a:t>ser</a:t>
            </a:r>
            <a:r>
              <a:rPr dirty="0"/>
              <a:t>” and how to conjugate it.  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 b="1">
                <a:solidFill>
                  <a:srgbClr val="FF0000"/>
                </a:solidFill>
              </a:defRPr>
            </a:pPr>
            <a:r>
              <a:rPr dirty="0" err="1"/>
              <a:t>Actividad</a:t>
            </a:r>
            <a:r>
              <a:rPr dirty="0"/>
              <a:t> </a:t>
            </a:r>
            <a:r>
              <a:rPr dirty="0" err="1"/>
              <a:t>Inicial</a:t>
            </a:r>
            <a:r>
              <a:rPr dirty="0"/>
              <a:t>: </a:t>
            </a:r>
            <a:r>
              <a:rPr b="0" dirty="0">
                <a:solidFill>
                  <a:srgbClr val="000000"/>
                </a:solidFill>
              </a:rPr>
              <a:t>the verb </a:t>
            </a:r>
            <a:r>
              <a:rPr lang="en-US" b="0" dirty="0" smtClean="0">
                <a:solidFill>
                  <a:srgbClr val="000000"/>
                </a:solidFill>
              </a:rPr>
              <a:t>SER</a:t>
            </a:r>
            <a:r>
              <a:rPr b="0" dirty="0" smtClean="0">
                <a:solidFill>
                  <a:srgbClr val="000000"/>
                </a:solidFill>
              </a:rPr>
              <a:t> </a:t>
            </a:r>
            <a:r>
              <a:rPr b="0" dirty="0">
                <a:solidFill>
                  <a:srgbClr val="000000"/>
                </a:solidFill>
              </a:rPr>
              <a:t>is used to describe name, personality, appearance and nationality.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 err="1" smtClean="0"/>
              <a:t>Co</a:t>
            </a:r>
            <a:r>
              <a:rPr lang="en-US" dirty="0" err="1" smtClean="0"/>
              <a:t>pia</a:t>
            </a:r>
            <a:r>
              <a:rPr dirty="0" smtClean="0"/>
              <a:t> </a:t>
            </a:r>
            <a:r>
              <a:rPr dirty="0"/>
              <a:t>y </a:t>
            </a:r>
            <a:r>
              <a:rPr dirty="0" err="1"/>
              <a:t>responde</a:t>
            </a:r>
            <a:r>
              <a:rPr dirty="0"/>
              <a:t>:</a:t>
            </a:r>
          </a:p>
          <a:p>
            <a:pPr marL="573023" indent="-573023" defTabSz="859536">
              <a:lnSpc>
                <a:spcPct val="80000"/>
              </a:lnSpc>
              <a:buAutoNum type="arabicPeriod"/>
              <a:defRPr sz="3008"/>
            </a:pPr>
            <a:r>
              <a:rPr dirty="0" err="1"/>
              <a:t>Yo</a:t>
            </a:r>
            <a:r>
              <a:rPr dirty="0"/>
              <a:t>        </a:t>
            </a:r>
            <a:r>
              <a:rPr dirty="0" err="1"/>
              <a:t>alumno</a:t>
            </a:r>
            <a:r>
              <a:rPr dirty="0"/>
              <a:t> 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2.   </a:t>
            </a:r>
            <a:r>
              <a:rPr dirty="0" err="1"/>
              <a:t>Tú</a:t>
            </a:r>
            <a:r>
              <a:rPr dirty="0"/>
              <a:t>          alto </a:t>
            </a:r>
          </a:p>
          <a:p>
            <a:pPr marL="573023" indent="-573023" defTabSz="859536">
              <a:lnSpc>
                <a:spcPct val="80000"/>
              </a:lnSpc>
              <a:buAutoNum type="arabicPeriod" startAt="3"/>
              <a:defRPr sz="3008"/>
            </a:pPr>
            <a:r>
              <a:rPr lang="en-US" dirty="0" err="1" smtClean="0"/>
              <a:t>É</a:t>
            </a:r>
            <a:r>
              <a:rPr dirty="0" err="1" smtClean="0"/>
              <a:t>l</a:t>
            </a:r>
            <a:r>
              <a:rPr dirty="0" smtClean="0"/>
              <a:t>       </a:t>
            </a:r>
            <a:r>
              <a:rPr dirty="0"/>
              <a:t>de Paraguay</a:t>
            </a:r>
          </a:p>
          <a:p>
            <a:pPr marL="573023" indent="-573023" defTabSz="859536">
              <a:lnSpc>
                <a:spcPct val="80000"/>
              </a:lnSpc>
              <a:buAutoNum type="arabicPeriod" startAt="3"/>
              <a:defRPr sz="3008"/>
            </a:pPr>
            <a:r>
              <a:rPr dirty="0"/>
              <a:t>Ella      de Colombia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5.   </a:t>
            </a:r>
            <a:r>
              <a:rPr dirty="0" err="1"/>
              <a:t>Nosotros</a:t>
            </a:r>
            <a:r>
              <a:rPr dirty="0"/>
              <a:t>               amigos 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6.   </a:t>
            </a:r>
            <a:r>
              <a:rPr dirty="0" err="1"/>
              <a:t>Ellos</a:t>
            </a:r>
            <a:r>
              <a:rPr dirty="0"/>
              <a:t>          de Bolivia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7.   </a:t>
            </a:r>
            <a:r>
              <a:rPr dirty="0" err="1"/>
              <a:t>Ellas</a:t>
            </a:r>
            <a:r>
              <a:rPr dirty="0"/>
              <a:t>          </a:t>
            </a:r>
            <a:r>
              <a:rPr dirty="0" err="1"/>
              <a:t>simpáticas</a:t>
            </a:r>
            <a:r>
              <a:rPr dirty="0"/>
              <a:t>  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8.   </a:t>
            </a:r>
            <a:r>
              <a:rPr dirty="0" err="1"/>
              <a:t>Ustedes</a:t>
            </a:r>
            <a:r>
              <a:rPr dirty="0"/>
              <a:t>          </a:t>
            </a:r>
            <a:r>
              <a:rPr dirty="0" err="1"/>
              <a:t>estudiosos</a:t>
            </a:r>
            <a:r>
              <a:rPr dirty="0"/>
              <a:t>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Shape 985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¿</a:t>
            </a:r>
            <a:r>
              <a:rPr dirty="0" err="1" smtClean="0"/>
              <a:t>Qui</a:t>
            </a:r>
            <a:r>
              <a:rPr lang="en-US" dirty="0" err="1" smtClean="0"/>
              <a:t>é</a:t>
            </a:r>
            <a:r>
              <a:rPr dirty="0" err="1" smtClean="0"/>
              <a:t>n</a:t>
            </a:r>
            <a:r>
              <a:rPr dirty="0" smtClean="0"/>
              <a:t> </a:t>
            </a:r>
            <a:r>
              <a:rPr lang="en-US" dirty="0" err="1" smtClean="0"/>
              <a:t>eres</a:t>
            </a:r>
            <a:r>
              <a:rPr dirty="0" smtClean="0"/>
              <a:t> </a:t>
            </a:r>
            <a:r>
              <a:rPr lang="en-US" dirty="0" smtClean="0"/>
              <a:t>YO</a:t>
            </a:r>
            <a:r>
              <a:rPr dirty="0" smtClean="0"/>
              <a:t>?</a:t>
            </a:r>
            <a:endParaRPr dirty="0"/>
          </a:p>
        </p:txBody>
      </p:sp>
      <p:sp>
        <p:nvSpPr>
          <p:cNvPr id="986" name="Shape 986"/>
          <p:cNvSpPr>
            <a:spLocks noGrp="1"/>
          </p:cNvSpPr>
          <p:nvPr>
            <p:ph type="body" idx="1"/>
          </p:nvPr>
        </p:nvSpPr>
        <p:spPr>
          <a:xfrm>
            <a:off x="0" y="1035744"/>
            <a:ext cx="9144000" cy="5669856"/>
          </a:xfrm>
          <a:prstGeom prst="rect">
            <a:avLst/>
          </a:prstGeom>
        </p:spPr>
        <p:txBody>
          <a:bodyPr/>
          <a:lstStyle/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	Yo        Miguel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       Yo        de Peru  (nationality)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	Yo        bajo (appearance)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       Yo        divertido (personality)    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	</a:t>
            </a:r>
          </a:p>
        </p:txBody>
      </p:sp>
      <p:sp>
        <p:nvSpPr>
          <p:cNvPr id="987" name="Shape 987"/>
          <p:cNvSpPr/>
          <p:nvPr/>
        </p:nvSpPr>
        <p:spPr>
          <a:xfrm>
            <a:off x="1054100" y="1041265"/>
            <a:ext cx="670570" cy="48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soy </a:t>
            </a:r>
          </a:p>
        </p:txBody>
      </p:sp>
      <p:sp>
        <p:nvSpPr>
          <p:cNvPr id="988" name="Shape 988"/>
          <p:cNvSpPr/>
          <p:nvPr/>
        </p:nvSpPr>
        <p:spPr>
          <a:xfrm>
            <a:off x="1092200" y="1536700"/>
            <a:ext cx="1524000" cy="482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soy</a:t>
            </a:r>
          </a:p>
        </p:txBody>
      </p:sp>
      <p:sp>
        <p:nvSpPr>
          <p:cNvPr id="989" name="Shape 989"/>
          <p:cNvSpPr/>
          <p:nvPr/>
        </p:nvSpPr>
        <p:spPr>
          <a:xfrm>
            <a:off x="1054100" y="2027964"/>
            <a:ext cx="670570" cy="48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soy </a:t>
            </a:r>
          </a:p>
        </p:txBody>
      </p:sp>
      <p:sp>
        <p:nvSpPr>
          <p:cNvPr id="990" name="Shape 990"/>
          <p:cNvSpPr/>
          <p:nvPr/>
        </p:nvSpPr>
        <p:spPr>
          <a:xfrm>
            <a:off x="1193800" y="2519228"/>
            <a:ext cx="670570" cy="48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soy</a:t>
            </a:r>
          </a:p>
        </p:txBody>
      </p:sp>
      <p:pic>
        <p:nvPicPr>
          <p:cNvPr id="991" name="peru1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2339" y="3014662"/>
            <a:ext cx="5748488" cy="38263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Shape 99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t>Quienes son ustedes?</a:t>
            </a:r>
          </a:p>
        </p:txBody>
      </p:sp>
      <p:sp>
        <p:nvSpPr>
          <p:cNvPr id="994" name="Shape 994"/>
          <p:cNvSpPr>
            <a:spLocks noGrp="1"/>
          </p:cNvSpPr>
          <p:nvPr>
            <p:ph type="body" idx="1"/>
          </p:nvPr>
        </p:nvSpPr>
        <p:spPr>
          <a:xfrm>
            <a:off x="0" y="1035744"/>
            <a:ext cx="9144000" cy="5669856"/>
          </a:xfrm>
          <a:prstGeom prst="rect">
            <a:avLst/>
          </a:prstGeom>
        </p:spPr>
        <p:txBody>
          <a:bodyPr/>
          <a:lstStyle/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rPr dirty="0" err="1"/>
              <a:t>Siguiendo</a:t>
            </a:r>
            <a:r>
              <a:rPr dirty="0"/>
              <a:t> el </a:t>
            </a:r>
            <a:r>
              <a:rPr dirty="0" err="1"/>
              <a:t>ejemplo</a:t>
            </a:r>
            <a:r>
              <a:rPr dirty="0"/>
              <a:t> de </a:t>
            </a:r>
            <a:r>
              <a:rPr dirty="0" smtClean="0"/>
              <a:t>“</a:t>
            </a:r>
            <a:r>
              <a:rPr lang="en-US" dirty="0" smtClean="0"/>
              <a:t>¿</a:t>
            </a:r>
            <a:r>
              <a:rPr dirty="0" err="1" smtClean="0"/>
              <a:t>qui</a:t>
            </a:r>
            <a:r>
              <a:rPr lang="en-US" dirty="0" err="1" smtClean="0"/>
              <a:t>é</a:t>
            </a:r>
            <a:r>
              <a:rPr dirty="0" err="1" smtClean="0"/>
              <a:t>n</a:t>
            </a:r>
            <a:r>
              <a:rPr dirty="0" smtClean="0"/>
              <a:t> </a:t>
            </a:r>
            <a:r>
              <a:rPr dirty="0"/>
              <a:t>soy </a:t>
            </a:r>
            <a:r>
              <a:rPr dirty="0" err="1" smtClean="0"/>
              <a:t>yo</a:t>
            </a:r>
            <a:r>
              <a:rPr lang="en-US" dirty="0" smtClean="0"/>
              <a:t>?</a:t>
            </a:r>
            <a:r>
              <a:rPr dirty="0" smtClean="0"/>
              <a:t>”, </a:t>
            </a:r>
            <a:r>
              <a:rPr dirty="0" err="1"/>
              <a:t>escriban</a:t>
            </a:r>
            <a:r>
              <a:rPr dirty="0"/>
              <a:t> </a:t>
            </a:r>
            <a:r>
              <a:rPr dirty="0" err="1"/>
              <a:t>quienes</a:t>
            </a:r>
            <a:r>
              <a:rPr dirty="0"/>
              <a:t>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rPr dirty="0"/>
              <a:t>son </a:t>
            </a:r>
            <a:r>
              <a:rPr dirty="0" err="1"/>
              <a:t>ustedes</a:t>
            </a:r>
            <a:r>
              <a:rPr dirty="0"/>
              <a:t>. </a:t>
            </a:r>
            <a:r>
              <a:rPr dirty="0" err="1"/>
              <a:t>Incluyan</a:t>
            </a:r>
            <a:r>
              <a:rPr dirty="0"/>
              <a:t> mas de </a:t>
            </a:r>
            <a:r>
              <a:rPr dirty="0" err="1"/>
              <a:t>cinco</a:t>
            </a:r>
            <a:r>
              <a:rPr dirty="0"/>
              <a:t> </a:t>
            </a:r>
            <a:r>
              <a:rPr dirty="0" err="1"/>
              <a:t>ejemplos</a:t>
            </a:r>
            <a:r>
              <a:rPr dirty="0"/>
              <a:t>.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rPr dirty="0" err="1"/>
              <a:t>Incluyan</a:t>
            </a:r>
            <a:r>
              <a:rPr dirty="0"/>
              <a:t> </a:t>
            </a:r>
            <a:r>
              <a:rPr dirty="0" err="1"/>
              <a:t>nombre</a:t>
            </a:r>
            <a:r>
              <a:rPr dirty="0"/>
              <a:t>, </a:t>
            </a:r>
            <a:r>
              <a:rPr dirty="0" err="1"/>
              <a:t>nacionalidad</a:t>
            </a:r>
            <a:r>
              <a:rPr dirty="0"/>
              <a:t>, </a:t>
            </a:r>
            <a:r>
              <a:rPr dirty="0" err="1"/>
              <a:t>apariencia</a:t>
            </a:r>
            <a:r>
              <a:rPr dirty="0"/>
              <a:t>, </a:t>
            </a:r>
            <a:r>
              <a:rPr dirty="0" err="1"/>
              <a:t>personalidad</a:t>
            </a:r>
            <a:r>
              <a:rPr dirty="0"/>
              <a:t>.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rPr dirty="0"/>
              <a:t>	</a:t>
            </a:r>
          </a:p>
        </p:txBody>
      </p:sp>
      <p:pic>
        <p:nvPicPr>
          <p:cNvPr id="995" name="quien-eres-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2266" y="2844800"/>
            <a:ext cx="7509868" cy="31291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Shape 997"/>
          <p:cNvSpPr>
            <a:spLocks noGrp="1"/>
          </p:cNvSpPr>
          <p:nvPr>
            <p:ph type="title"/>
          </p:nvPr>
        </p:nvSpPr>
        <p:spPr>
          <a:xfrm>
            <a:off x="254000" y="713581"/>
            <a:ext cx="8229600" cy="914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¿</a:t>
            </a:r>
            <a:r>
              <a:rPr dirty="0" err="1" smtClean="0"/>
              <a:t>Qui</a:t>
            </a:r>
            <a:r>
              <a:rPr lang="en-US" dirty="0" err="1" smtClean="0"/>
              <a:t>é</a:t>
            </a:r>
            <a:r>
              <a:rPr dirty="0" err="1" smtClean="0"/>
              <a:t>nes</a:t>
            </a:r>
            <a:r>
              <a:rPr dirty="0" smtClean="0"/>
              <a:t> </a:t>
            </a:r>
            <a:r>
              <a:rPr dirty="0"/>
              <a:t>son Leo y Alain?</a:t>
            </a:r>
          </a:p>
        </p:txBody>
      </p:sp>
      <p:sp>
        <p:nvSpPr>
          <p:cNvPr id="998" name="Shape 998"/>
          <p:cNvSpPr/>
          <p:nvPr/>
        </p:nvSpPr>
        <p:spPr>
          <a:xfrm>
            <a:off x="1886857" y="3069324"/>
            <a:ext cx="4864850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/>
            <a:r>
              <a:rPr lang="es-ES" sz="3600" dirty="0" smtClean="0">
                <a:hlinkClick r:id="rId2"/>
              </a:rPr>
              <a:t>Leo y Alain</a:t>
            </a:r>
            <a:endParaRPr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295400" y="1905000"/>
            <a:ext cx="678180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marR="0" indent="-3429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Times New Roman"/>
              </a:rPr>
              <a:t>Vamos</a:t>
            </a: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Times New Roman"/>
              </a:rPr>
              <a:t> a </a:t>
            </a:r>
            <a:r>
              <a:rPr kumimoji="0" lang="en-US" sz="36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Times New Roman"/>
              </a:rPr>
              <a:t>mirar</a:t>
            </a: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Times New Roman"/>
              </a:rPr>
              <a:t> un Video de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46732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¿</a:t>
            </a:r>
            <a:r>
              <a:rPr dirty="0" err="1" smtClean="0"/>
              <a:t>C</a:t>
            </a:r>
            <a:r>
              <a:rPr lang="en-US" dirty="0" err="1" smtClean="0"/>
              <a:t>ó</a:t>
            </a:r>
            <a:r>
              <a:rPr dirty="0" err="1" smtClean="0"/>
              <a:t>mo</a:t>
            </a:r>
            <a:r>
              <a:rPr dirty="0" smtClean="0"/>
              <a:t> </a:t>
            </a:r>
            <a:r>
              <a:rPr dirty="0"/>
              <a:t>son Leo y Alain?</a:t>
            </a:r>
          </a:p>
        </p:txBody>
      </p:sp>
      <p:sp>
        <p:nvSpPr>
          <p:cNvPr id="1001" name="Shape 1001"/>
          <p:cNvSpPr>
            <a:spLocks noGrp="1"/>
          </p:cNvSpPr>
          <p:nvPr>
            <p:ph type="body" idx="1"/>
          </p:nvPr>
        </p:nvSpPr>
        <p:spPr>
          <a:xfrm>
            <a:off x="-165100" y="838200"/>
            <a:ext cx="9144000" cy="4820941"/>
          </a:xfrm>
          <a:prstGeom prst="rect">
            <a:avLst/>
          </a:prstGeom>
        </p:spPr>
        <p:txBody>
          <a:bodyPr>
            <a:noAutofit/>
          </a:bodyPr>
          <a:lstStyle/>
          <a:p>
            <a:pPr marL="573023" indent="-573023" defTabSz="859536">
              <a:spcBef>
                <a:spcPts val="600"/>
              </a:spcBef>
              <a:buSzTx/>
              <a:buNone/>
              <a:defRPr sz="2632"/>
            </a:pPr>
            <a:r>
              <a:rPr dirty="0"/>
              <a:t>	</a:t>
            </a:r>
            <a:endParaRPr lang="en-US" dirty="0" smtClean="0"/>
          </a:p>
          <a:p>
            <a:pPr marL="573023" indent="-573023" defTabSz="859536">
              <a:spcBef>
                <a:spcPts val="600"/>
              </a:spcBef>
              <a:buSzTx/>
              <a:buNone/>
              <a:defRPr sz="2632"/>
            </a:pPr>
            <a:r>
              <a:rPr lang="en-US" dirty="0"/>
              <a:t>	</a:t>
            </a:r>
            <a:r>
              <a:rPr dirty="0" smtClean="0"/>
              <a:t>¿</a:t>
            </a:r>
            <a:r>
              <a:rPr dirty="0"/>
              <a:t>De </a:t>
            </a:r>
            <a:r>
              <a:rPr dirty="0" err="1"/>
              <a:t>donde</a:t>
            </a:r>
            <a:r>
              <a:rPr dirty="0"/>
              <a:t> son Leo y Alain? </a:t>
            </a:r>
            <a:endParaRPr lang="en-US" dirty="0"/>
          </a:p>
          <a:p>
            <a:pPr marL="573023" indent="-573023" defTabSz="859536">
              <a:spcBef>
                <a:spcPts val="600"/>
              </a:spcBef>
              <a:buSzTx/>
              <a:buNone/>
              <a:defRPr sz="2632"/>
            </a:pPr>
            <a:r>
              <a:rPr lang="en-US" dirty="0" smtClean="0"/>
              <a:t>             -</a:t>
            </a:r>
            <a:r>
              <a:rPr dirty="0" smtClean="0"/>
              <a:t> </a:t>
            </a:r>
            <a:r>
              <a:rPr dirty="0" err="1"/>
              <a:t>Ellos</a:t>
            </a:r>
            <a:r>
              <a:rPr dirty="0"/>
              <a:t>         de  </a:t>
            </a:r>
          </a:p>
          <a:p>
            <a:pPr marL="573023" indent="-573023" defTabSz="859536">
              <a:spcBef>
                <a:spcPts val="600"/>
              </a:spcBef>
              <a:buSzTx/>
              <a:buNone/>
              <a:defRPr sz="2632"/>
            </a:pPr>
            <a:r>
              <a:rPr dirty="0"/>
              <a:t>	¿</a:t>
            </a:r>
            <a:r>
              <a:rPr dirty="0" err="1"/>
              <a:t>Ellos</a:t>
            </a:r>
            <a:r>
              <a:rPr dirty="0"/>
              <a:t> son </a:t>
            </a:r>
            <a:r>
              <a:rPr dirty="0" err="1"/>
              <a:t>divertidos</a:t>
            </a:r>
            <a:r>
              <a:rPr dirty="0"/>
              <a:t> o </a:t>
            </a:r>
            <a:r>
              <a:rPr dirty="0" err="1"/>
              <a:t>aburridos</a:t>
            </a:r>
            <a:r>
              <a:rPr dirty="0"/>
              <a:t>?        </a:t>
            </a:r>
          </a:p>
          <a:p>
            <a:pPr marL="573023" indent="-573023" defTabSz="859536">
              <a:spcBef>
                <a:spcPts val="600"/>
              </a:spcBef>
              <a:buSzTx/>
              <a:buNone/>
              <a:defRPr sz="2632"/>
            </a:pPr>
            <a:r>
              <a:rPr dirty="0"/>
              <a:t>       </a:t>
            </a:r>
            <a:r>
              <a:rPr lang="en-US" dirty="0" smtClean="0"/>
              <a:t>      </a:t>
            </a:r>
            <a:r>
              <a:rPr dirty="0" smtClean="0"/>
              <a:t>- </a:t>
            </a:r>
            <a:r>
              <a:rPr dirty="0" err="1"/>
              <a:t>Ellos</a:t>
            </a:r>
            <a:r>
              <a:rPr dirty="0"/>
              <a:t>  </a:t>
            </a:r>
          </a:p>
          <a:p>
            <a:pPr marL="573023" indent="-573023" defTabSz="859536">
              <a:spcBef>
                <a:spcPts val="600"/>
              </a:spcBef>
              <a:buSzTx/>
              <a:buNone/>
              <a:defRPr sz="2632"/>
            </a:pPr>
            <a:r>
              <a:rPr dirty="0"/>
              <a:t>       ¿</a:t>
            </a:r>
            <a:r>
              <a:rPr dirty="0" err="1"/>
              <a:t>Ellos</a:t>
            </a:r>
            <a:r>
              <a:rPr dirty="0"/>
              <a:t>   son  </a:t>
            </a:r>
            <a:r>
              <a:rPr dirty="0" err="1"/>
              <a:t>inteligentes</a:t>
            </a:r>
            <a:r>
              <a:rPr dirty="0"/>
              <a:t>? </a:t>
            </a:r>
          </a:p>
          <a:p>
            <a:pPr marL="573023" indent="-573023" defTabSz="859536">
              <a:spcBef>
                <a:spcPts val="600"/>
              </a:spcBef>
              <a:buSzTx/>
              <a:buNone/>
              <a:defRPr sz="2632"/>
            </a:pPr>
            <a:r>
              <a:rPr dirty="0"/>
              <a:t>       - </a:t>
            </a:r>
            <a:r>
              <a:rPr dirty="0" err="1"/>
              <a:t>Ellos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   	</a:t>
            </a:r>
          </a:p>
        </p:txBody>
      </p:sp>
      <p:sp>
        <p:nvSpPr>
          <p:cNvPr id="1002" name="Shape 1002"/>
          <p:cNvSpPr/>
          <p:nvPr/>
        </p:nvSpPr>
        <p:spPr>
          <a:xfrm>
            <a:off x="1054100" y="1041265"/>
            <a:ext cx="670570" cy="48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640818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2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Shape 10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dirty="0" err="1"/>
              <a:t>Actividad</a:t>
            </a:r>
            <a:r>
              <a:rPr dirty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endParaRPr dirty="0"/>
          </a:p>
        </p:txBody>
      </p:sp>
      <p:sp>
        <p:nvSpPr>
          <p:cNvPr id="1011" name="Shape 1011"/>
          <p:cNvSpPr/>
          <p:nvPr/>
        </p:nvSpPr>
        <p:spPr>
          <a:xfrm>
            <a:off x="1054100" y="1041265"/>
            <a:ext cx="670570" cy="48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1012" name="Shape 1012"/>
          <p:cNvSpPr/>
          <p:nvPr/>
        </p:nvSpPr>
        <p:spPr>
          <a:xfrm>
            <a:off x="457200" y="1214685"/>
            <a:ext cx="8229600" cy="4919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marL="342900" indent="-342900" defTabSz="694944">
              <a:buFont typeface="Arial" panose="020B0604020202020204" pitchFamily="34" charset="0"/>
              <a:buChar char="•"/>
              <a:defRPr sz="2280"/>
            </a:pP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sus</a:t>
            </a:r>
            <a:r>
              <a:rPr dirty="0"/>
              <a:t> </a:t>
            </a:r>
            <a:r>
              <a:rPr dirty="0" err="1" smtClean="0"/>
              <a:t>grupos</a:t>
            </a:r>
            <a:r>
              <a:rPr lang="en-US" dirty="0"/>
              <a:t> </a:t>
            </a:r>
            <a:r>
              <a:rPr lang="en-US" dirty="0" smtClean="0"/>
              <a:t>de mesa</a:t>
            </a:r>
            <a:r>
              <a:rPr dirty="0" smtClean="0"/>
              <a:t>, con </a:t>
            </a:r>
            <a:r>
              <a:rPr dirty="0" err="1"/>
              <a:t>sus</a:t>
            </a:r>
            <a:r>
              <a:rPr dirty="0"/>
              <a:t> </a:t>
            </a:r>
            <a:r>
              <a:rPr dirty="0" err="1"/>
              <a:t>compañero</a:t>
            </a:r>
            <a:r>
              <a:rPr dirty="0"/>
              <a:t>(a) de a </a:t>
            </a:r>
            <a:r>
              <a:rPr dirty="0" err="1"/>
              <a:t>lado</a:t>
            </a:r>
            <a:r>
              <a:rPr dirty="0"/>
              <a:t> y </a:t>
            </a:r>
            <a:r>
              <a:rPr lang="en-US" dirty="0" err="1" smtClean="0"/>
              <a:t>d</a:t>
            </a:r>
            <a:r>
              <a:rPr dirty="0" err="1" smtClean="0"/>
              <a:t>escriban</a:t>
            </a:r>
            <a:r>
              <a:rPr dirty="0" smtClean="0"/>
              <a:t> </a:t>
            </a:r>
            <a:r>
              <a:rPr dirty="0" err="1"/>
              <a:t>como</a:t>
            </a:r>
            <a:r>
              <a:rPr dirty="0"/>
              <a:t> es </a:t>
            </a:r>
            <a:r>
              <a:rPr lang="en-US" dirty="0" smtClean="0"/>
              <a:t>un </a:t>
            </a:r>
            <a:r>
              <a:rPr lang="en-US" dirty="0" err="1" smtClean="0"/>
              <a:t>alumno</a:t>
            </a:r>
            <a:r>
              <a:rPr lang="en-US" dirty="0" smtClean="0"/>
              <a:t>(a) de la mesa.</a:t>
            </a:r>
            <a:r>
              <a:rPr dirty="0" smtClean="0"/>
              <a:t> </a:t>
            </a:r>
            <a:r>
              <a:rPr dirty="0" err="1"/>
              <a:t>Escojan</a:t>
            </a:r>
            <a:r>
              <a:rPr dirty="0"/>
              <a:t> a solo un </a:t>
            </a:r>
            <a:r>
              <a:rPr lang="en-US" dirty="0" err="1" smtClean="0"/>
              <a:t>alumno</a:t>
            </a:r>
            <a:r>
              <a:rPr dirty="0" smtClean="0"/>
              <a:t>(a).</a:t>
            </a:r>
            <a:r>
              <a:rPr lang="en-US" dirty="0" smtClean="0"/>
              <a:t> 4-6 </a:t>
            </a:r>
            <a:r>
              <a:rPr lang="en-US" dirty="0" err="1" smtClean="0"/>
              <a:t>oraciones</a:t>
            </a:r>
            <a:r>
              <a:rPr lang="en-US" dirty="0" smtClean="0"/>
              <a:t>. </a:t>
            </a:r>
            <a:r>
              <a:rPr dirty="0" smtClean="0"/>
              <a:t> </a:t>
            </a:r>
            <a:r>
              <a:rPr lang="en-US" i="1" dirty="0" smtClean="0"/>
              <a:t>Choose a student at the table and describe in 4-5 sentences. </a:t>
            </a:r>
            <a:endParaRPr dirty="0"/>
          </a:p>
          <a:p>
            <a:pPr defTabSz="694944">
              <a:defRPr sz="1824"/>
            </a:pPr>
            <a:endParaRPr sz="2000" dirty="0"/>
          </a:p>
          <a:p>
            <a:pPr defTabSz="694944">
              <a:defRPr sz="2280" b="1"/>
            </a:pPr>
            <a:r>
              <a:rPr dirty="0"/>
              <a:t>¿Es alto(a) o </a:t>
            </a:r>
            <a:r>
              <a:rPr dirty="0" err="1"/>
              <a:t>bajo</a:t>
            </a:r>
            <a:r>
              <a:rPr dirty="0"/>
              <a:t>(a)?</a:t>
            </a:r>
          </a:p>
          <a:p>
            <a:pPr defTabSz="694944">
              <a:defRPr sz="2280" b="1"/>
            </a:pPr>
            <a:r>
              <a:rPr dirty="0"/>
              <a:t>¿Es de México o Ecuador? ¿De </a:t>
            </a:r>
            <a:r>
              <a:rPr dirty="0" err="1" smtClean="0"/>
              <a:t>d</a:t>
            </a:r>
            <a:r>
              <a:rPr lang="en-US" dirty="0" err="1" smtClean="0"/>
              <a:t>ó</a:t>
            </a:r>
            <a:r>
              <a:rPr dirty="0" err="1" smtClean="0"/>
              <a:t>nde</a:t>
            </a:r>
            <a:r>
              <a:rPr dirty="0" smtClean="0"/>
              <a:t> </a:t>
            </a:r>
            <a:r>
              <a:rPr dirty="0"/>
              <a:t>es?</a:t>
            </a:r>
          </a:p>
          <a:p>
            <a:pPr defTabSz="694944">
              <a:defRPr sz="2280" b="1"/>
            </a:pPr>
            <a:r>
              <a:rPr dirty="0"/>
              <a:t>¿Es </a:t>
            </a:r>
            <a:r>
              <a:rPr dirty="0" err="1"/>
              <a:t>simpático</a:t>
            </a:r>
            <a:r>
              <a:rPr dirty="0"/>
              <a:t>(a)?</a:t>
            </a:r>
          </a:p>
          <a:p>
            <a:pPr defTabSz="694944">
              <a:defRPr sz="2280" b="1"/>
            </a:pPr>
            <a:r>
              <a:rPr dirty="0"/>
              <a:t>¿Es </a:t>
            </a:r>
            <a:r>
              <a:rPr dirty="0" err="1"/>
              <a:t>divertido</a:t>
            </a:r>
            <a:r>
              <a:rPr dirty="0"/>
              <a:t>(a)?</a:t>
            </a:r>
          </a:p>
          <a:p>
            <a:pPr defTabSz="694944">
              <a:defRPr sz="2280" b="1"/>
            </a:pPr>
            <a:r>
              <a:rPr dirty="0"/>
              <a:t>¿Es </a:t>
            </a:r>
            <a:r>
              <a:rPr dirty="0" err="1"/>
              <a:t>inteligente</a:t>
            </a:r>
            <a:r>
              <a:rPr dirty="0"/>
              <a:t>? </a:t>
            </a:r>
          </a:p>
          <a:p>
            <a:pPr defTabSz="694944">
              <a:defRPr sz="2280" b="1"/>
            </a:pPr>
            <a:r>
              <a:rPr dirty="0"/>
              <a:t>¿Es </a:t>
            </a:r>
            <a:r>
              <a:rPr dirty="0" err="1"/>
              <a:t>estudioso</a:t>
            </a:r>
            <a:r>
              <a:rPr dirty="0"/>
              <a:t>(a)?</a:t>
            </a:r>
          </a:p>
          <a:p>
            <a:pPr defTabSz="694944">
              <a:defRPr sz="1824"/>
            </a:pPr>
            <a:endParaRPr sz="2000" dirty="0"/>
          </a:p>
          <a:p>
            <a:pPr defTabSz="694944">
              <a:defRPr sz="1824"/>
            </a:pPr>
            <a:endParaRPr sz="2000" dirty="0"/>
          </a:p>
        </p:txBody>
      </p:sp>
      <p:pic>
        <p:nvPicPr>
          <p:cNvPr id="1013" name="ninosamigos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29834" y="3743039"/>
            <a:ext cx="4780766" cy="319116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38129531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1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Shape 1015"/>
          <p:cNvSpPr>
            <a:spLocks noGrp="1"/>
          </p:cNvSpPr>
          <p:nvPr>
            <p:ph type="title"/>
          </p:nvPr>
        </p:nvSpPr>
        <p:spPr>
          <a:xfrm>
            <a:off x="457200" y="40481"/>
            <a:ext cx="8229600" cy="914401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FF0000"/>
                </a:solidFill>
              </a:defRPr>
            </a:pPr>
            <a:r>
              <a:t>Juego! </a:t>
            </a:r>
            <a:r>
              <a:rPr i="1"/>
              <a:t>Adivinanza</a:t>
            </a:r>
            <a:r>
              <a:t> </a:t>
            </a:r>
          </a:p>
        </p:txBody>
      </p:sp>
      <p:sp>
        <p:nvSpPr>
          <p:cNvPr id="1016" name="Shape 1016"/>
          <p:cNvSpPr/>
          <p:nvPr/>
        </p:nvSpPr>
        <p:spPr>
          <a:xfrm>
            <a:off x="1054100" y="1041265"/>
            <a:ext cx="670570" cy="48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1017" name="Shape 1017"/>
          <p:cNvSpPr/>
          <p:nvPr/>
        </p:nvSpPr>
        <p:spPr>
          <a:xfrm>
            <a:off x="355600" y="1183481"/>
            <a:ext cx="8229600" cy="42643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defTabSz="786384">
              <a:defRPr sz="2580" b="1">
                <a:solidFill>
                  <a:srgbClr val="0096FF"/>
                </a:solidFill>
              </a:defRPr>
            </a:pPr>
            <a:r>
              <a:t>Ahora vamos a crear una adivinanza en grupo!</a:t>
            </a:r>
          </a:p>
          <a:p>
            <a:pPr defTabSz="786384">
              <a:defRPr sz="2580"/>
            </a:pPr>
            <a:r>
              <a:t>- En sus grupos escojan a un solo compañero(a) y escriban como es él o ella </a:t>
            </a:r>
          </a:p>
          <a:p>
            <a:pPr defTabSz="786384">
              <a:defRPr sz="2580"/>
            </a:pPr>
            <a:r>
              <a:t>- Dirán como es él o ella, ejemplo: él es gracioso, él es alto…</a:t>
            </a:r>
          </a:p>
          <a:p>
            <a:pPr defTabSz="786384">
              <a:defRPr sz="2580"/>
            </a:pPr>
            <a:r>
              <a:t>- Los demás grupos trataran de </a:t>
            </a:r>
            <a:r>
              <a:rPr i="1"/>
              <a:t>adivinar</a:t>
            </a:r>
            <a:r>
              <a:t> quien es esa persona. </a:t>
            </a:r>
          </a:p>
          <a:p>
            <a:pPr defTabSz="786384">
              <a:defRPr sz="2064"/>
            </a:pPr>
            <a:endParaRPr/>
          </a:p>
          <a:p>
            <a:pPr defTabSz="786384">
              <a:defRPr sz="2580" b="1"/>
            </a:pPr>
            <a:endParaRPr/>
          </a:p>
          <a:p>
            <a:pPr defTabSz="786384">
              <a:defRPr sz="2064"/>
            </a:pPr>
            <a:endParaRPr/>
          </a:p>
          <a:p>
            <a:pPr defTabSz="786384">
              <a:defRPr sz="2064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2714561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6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Shape 1019"/>
          <p:cNvSpPr>
            <a:spLocks noGrp="1"/>
          </p:cNvSpPr>
          <p:nvPr>
            <p:ph type="body" idx="1"/>
          </p:nvPr>
        </p:nvSpPr>
        <p:spPr>
          <a:xfrm>
            <a:off x="152400" y="1295400"/>
            <a:ext cx="8305800" cy="487680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buSzTx/>
              <a:buNone/>
            </a:pPr>
            <a:endParaRPr dirty="0"/>
          </a:p>
          <a:p>
            <a:pPr marL="609600" indent="-609600">
              <a:lnSpc>
                <a:spcPct val="90000"/>
              </a:lnSpc>
              <a:buAutoNum type="arabicPeriod"/>
            </a:pPr>
            <a:endParaRPr dirty="0"/>
          </a:p>
          <a:p>
            <a:pPr>
              <a:lnSpc>
                <a:spcPct val="90000"/>
              </a:lnSpc>
            </a:pPr>
            <a:r>
              <a:rPr lang="en-US" dirty="0" smtClean="0"/>
              <a:t>Copy and answer about your family, you should have at least 2 sentences per question.</a:t>
            </a:r>
            <a:endParaRPr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dirty="0"/>
              <a:t>¿</a:t>
            </a:r>
            <a:r>
              <a:rPr dirty="0" err="1" smtClean="0"/>
              <a:t>C</a:t>
            </a:r>
            <a:r>
              <a:rPr lang="en-US" dirty="0" err="1" smtClean="0"/>
              <a:t>ó</a:t>
            </a:r>
            <a:r>
              <a:rPr dirty="0" err="1" smtClean="0"/>
              <a:t>mo</a:t>
            </a:r>
            <a:r>
              <a:rPr dirty="0" smtClean="0"/>
              <a:t> </a:t>
            </a:r>
            <a:r>
              <a:rPr dirty="0"/>
              <a:t>es </a:t>
            </a:r>
            <a:r>
              <a:rPr dirty="0" err="1"/>
              <a:t>tú</a:t>
            </a:r>
            <a:r>
              <a:rPr dirty="0"/>
              <a:t> </a:t>
            </a:r>
            <a:r>
              <a:rPr dirty="0" err="1" smtClean="0"/>
              <a:t>mamá</a:t>
            </a:r>
            <a:r>
              <a:rPr dirty="0" smtClean="0"/>
              <a:t>?</a:t>
            </a:r>
            <a:endParaRPr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dirty="0"/>
              <a:t>¿</a:t>
            </a:r>
            <a:r>
              <a:rPr dirty="0" err="1" smtClean="0"/>
              <a:t>C</a:t>
            </a:r>
            <a:r>
              <a:rPr lang="en-US" dirty="0" err="1" smtClean="0"/>
              <a:t>ó</a:t>
            </a:r>
            <a:r>
              <a:rPr dirty="0" err="1" smtClean="0"/>
              <a:t>mo</a:t>
            </a:r>
            <a:r>
              <a:rPr dirty="0" smtClean="0"/>
              <a:t> </a:t>
            </a:r>
            <a:r>
              <a:rPr dirty="0"/>
              <a:t>es </a:t>
            </a:r>
            <a:r>
              <a:rPr dirty="0" err="1"/>
              <a:t>tu</a:t>
            </a:r>
            <a:r>
              <a:rPr dirty="0"/>
              <a:t> </a:t>
            </a:r>
            <a:r>
              <a:rPr dirty="0" err="1"/>
              <a:t>papá</a:t>
            </a:r>
            <a:r>
              <a:rPr dirty="0"/>
              <a:t>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dirty="0"/>
              <a:t>¿</a:t>
            </a:r>
            <a:r>
              <a:rPr dirty="0" err="1" smtClean="0"/>
              <a:t>C</a:t>
            </a:r>
            <a:r>
              <a:rPr lang="en-US" dirty="0" err="1" smtClean="0"/>
              <a:t>ó</a:t>
            </a:r>
            <a:r>
              <a:rPr dirty="0" err="1" smtClean="0"/>
              <a:t>mo</a:t>
            </a:r>
            <a:r>
              <a:rPr dirty="0" smtClean="0"/>
              <a:t> </a:t>
            </a:r>
            <a:r>
              <a:rPr dirty="0"/>
              <a:t>son </a:t>
            </a:r>
            <a:r>
              <a:rPr dirty="0" err="1"/>
              <a:t>tus</a:t>
            </a:r>
            <a:r>
              <a:rPr dirty="0"/>
              <a:t> </a:t>
            </a:r>
            <a:r>
              <a:rPr dirty="0" err="1"/>
              <a:t>hermanos</a:t>
            </a:r>
            <a:r>
              <a:rPr dirty="0"/>
              <a:t>(as)?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dirty="0"/>
              <a:t>¿</a:t>
            </a:r>
            <a:r>
              <a:rPr dirty="0" err="1" smtClean="0"/>
              <a:t>C</a:t>
            </a:r>
            <a:r>
              <a:rPr lang="en-US" dirty="0" err="1" smtClean="0"/>
              <a:t>ó</a:t>
            </a:r>
            <a:r>
              <a:rPr dirty="0" err="1" smtClean="0"/>
              <a:t>mo</a:t>
            </a:r>
            <a:r>
              <a:rPr dirty="0" smtClean="0"/>
              <a:t> </a:t>
            </a:r>
            <a:r>
              <a:rPr dirty="0"/>
              <a:t>son </a:t>
            </a:r>
            <a:r>
              <a:rPr dirty="0" err="1"/>
              <a:t>tus</a:t>
            </a:r>
            <a:r>
              <a:rPr dirty="0"/>
              <a:t> </a:t>
            </a:r>
            <a:r>
              <a:rPr dirty="0" err="1"/>
              <a:t>abuelos</a:t>
            </a:r>
            <a:r>
              <a:rPr dirty="0"/>
              <a:t>?</a:t>
            </a:r>
          </a:p>
        </p:txBody>
      </p:sp>
      <p:sp>
        <p:nvSpPr>
          <p:cNvPr id="1020" name="Shape 1020"/>
          <p:cNvSpPr/>
          <p:nvPr/>
        </p:nvSpPr>
        <p:spPr>
          <a:xfrm>
            <a:off x="609600" y="1329780"/>
            <a:ext cx="7772400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solidFill>
                  <a:srgbClr val="FF0000"/>
                </a:solidFill>
              </a:defRPr>
            </a:lvl1pPr>
          </a:lstStyle>
          <a:p>
            <a:r>
              <a:rPr dirty="0" err="1" smtClean="0"/>
              <a:t>Tarea</a:t>
            </a:r>
            <a:r>
              <a:rPr lang="en-US" dirty="0" smtClean="0"/>
              <a:t> #19</a:t>
            </a:r>
            <a:r>
              <a:rPr dirty="0" smtClean="0"/>
              <a:t> 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Art Class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Art Clas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rt Class">
  <a:themeElements>
    <a:clrScheme name="Art Class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Art Class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Art Clas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363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Art Class</vt:lpstr>
      <vt:lpstr>Me llamo __________ Clase 602 La fecha es el 2 de noviembre del 2017</vt:lpstr>
      <vt:lpstr>¿Quién eres YO?</vt:lpstr>
      <vt:lpstr>Quienes son ustedes?</vt:lpstr>
      <vt:lpstr>¿Quiénes son Leo y Alain?</vt:lpstr>
      <vt:lpstr>¿Cómo son Leo y Alain?</vt:lpstr>
      <vt:lpstr>Actividad en grupo</vt:lpstr>
      <vt:lpstr>Juego! Adivinanza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601 La fecha es el 2 de noviembre del 2017</dc:title>
  <dc:creator>Helen</dc:creator>
  <cp:lastModifiedBy>Helen Zumaeta</cp:lastModifiedBy>
  <cp:revision>10</cp:revision>
  <dcterms:modified xsi:type="dcterms:W3CDTF">2017-11-02T19:36:22Z</dcterms:modified>
</cp:coreProperties>
</file>